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66" r:id="rId3"/>
    <p:sldId id="279" r:id="rId4"/>
    <p:sldId id="280" r:id="rId5"/>
    <p:sldId id="281" r:id="rId6"/>
    <p:sldId id="258" r:id="rId7"/>
    <p:sldId id="261" r:id="rId8"/>
    <p:sldId id="263" r:id="rId9"/>
    <p:sldId id="262" r:id="rId10"/>
    <p:sldId id="265" r:id="rId11"/>
    <p:sldId id="264" r:id="rId12"/>
    <p:sldId id="257" r:id="rId13"/>
    <p:sldId id="260" r:id="rId14"/>
    <p:sldId id="267" r:id="rId15"/>
    <p:sldId id="269" r:id="rId16"/>
    <p:sldId id="270" r:id="rId17"/>
    <p:sldId id="271" r:id="rId18"/>
    <p:sldId id="268" r:id="rId19"/>
    <p:sldId id="272" r:id="rId20"/>
    <p:sldId id="273" r:id="rId21"/>
    <p:sldId id="274" r:id="rId22"/>
    <p:sldId id="275" r:id="rId23"/>
    <p:sldId id="276" r:id="rId24"/>
    <p:sldId id="278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D2A9B-0F82-9046-B05D-ED2B1088502A}" type="datetimeFigureOut">
              <a:rPr lang="en-US" smtClean="0"/>
              <a:t>11/3/13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36527-74C1-D347-80F4-4B549A8D5C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with their select passage – read one time and have partner</a:t>
            </a:r>
            <a:r>
              <a:rPr lang="en-US" baseline="0" dirty="0" smtClean="0"/>
              <a:t> rate on each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6527-74C1-D347-80F4-4B549A8D5CA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5C49B221-01A0-6A46-9120-1F5855ED8F64}" type="datetimeFigureOut">
              <a:rPr lang="en-US" smtClean="0"/>
              <a:t>11/3/13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5480B865-A874-5D4C-BEA6-5CDAA9483F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bishop.podbean.com/" TargetMode="Externa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ristolinternetpd.wikispaces.com/podcasting" TargetMode="External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905806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Comprehension with Fluency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EDC 423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3-11-03 at 9.29.0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68" y="0"/>
            <a:ext cx="845396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03 at 9.27.2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549" y="0"/>
            <a:ext cx="6460901" cy="68580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03 at 9.00.4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950" y="474204"/>
            <a:ext cx="9365362" cy="53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03 at 9.10.5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711"/>
            <a:ext cx="9144000" cy="5892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9061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Ways To Build Fluency &amp; Comprehension </a:t>
            </a:r>
            <a:br>
              <a:rPr lang="en-US" dirty="0" smtClean="0"/>
            </a:br>
            <a:r>
              <a:rPr lang="en-US" dirty="0" smtClean="0"/>
              <a:t>(Fluency Station Activities)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184" y="1793545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Choral Reading </a:t>
            </a:r>
            <a:r>
              <a:rPr lang="en-US" dirty="0" smtClean="0"/>
              <a:t>(with different types of texts)</a:t>
            </a:r>
          </a:p>
          <a:p>
            <a:r>
              <a:rPr lang="en-US" b="1" dirty="0" smtClean="0"/>
              <a:t>Practiced &amp; Recorded Reading </a:t>
            </a:r>
            <a:r>
              <a:rPr lang="en-US" dirty="0" smtClean="0"/>
              <a:t>for Audience (e.g., podcasting) </a:t>
            </a:r>
          </a:p>
          <a:p>
            <a:r>
              <a:rPr lang="en-US" b="1" dirty="0" smtClean="0"/>
              <a:t>Character Strips with Feeling Cards</a:t>
            </a:r>
          </a:p>
          <a:p>
            <a:r>
              <a:rPr lang="en-US" b="1" dirty="0" smtClean="0"/>
              <a:t>Cooperative Repeated Reading</a:t>
            </a:r>
          </a:p>
          <a:p>
            <a:r>
              <a:rPr lang="en-US" b="1" dirty="0" smtClean="0"/>
              <a:t>Reader’s Theatre  </a:t>
            </a:r>
          </a:p>
          <a:p>
            <a:r>
              <a:rPr lang="en-US" b="1" dirty="0" smtClean="0"/>
              <a:t>Tape reading </a:t>
            </a:r>
            <a:r>
              <a:rPr lang="en-US" dirty="0" smtClean="0"/>
              <a:t>- could record RT and then follow along with scripts or have audio recordings of books </a:t>
            </a:r>
          </a:p>
          <a:p>
            <a:r>
              <a:rPr lang="en-US" b="1" dirty="0" smtClean="0"/>
              <a:t>More ideas</a:t>
            </a:r>
            <a:r>
              <a:rPr lang="en-US" dirty="0" smtClean="0"/>
              <a:t>….see optional reading resources on the wikispace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070169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Choral Reading </a:t>
            </a:r>
            <a:br>
              <a:rPr lang="en-US" dirty="0" smtClean="0"/>
            </a:br>
            <a:r>
              <a:rPr lang="en-US" dirty="0" smtClean="0"/>
              <a:t>(Review, discuss purpose and tone, then read together)</a:t>
            </a:r>
            <a:endParaRPr lang="en-US" dirty="0"/>
          </a:p>
        </p:txBody>
      </p:sp>
      <p:pic>
        <p:nvPicPr>
          <p:cNvPr id="4" name="Picture 3" descr="Screen shot 2013-11-03 at 9.48.2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46" y="0"/>
            <a:ext cx="800636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0408" y="4980683"/>
            <a:ext cx="4081442" cy="461665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URI, URI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02920" y="172788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Choral Reading </a:t>
            </a:r>
            <a:br>
              <a:rPr lang="en-US" dirty="0" smtClean="0"/>
            </a:br>
            <a:r>
              <a:rPr lang="en-US" dirty="0" smtClean="0"/>
              <a:t>(Review, discuss purpose and tone, then read together)</a:t>
            </a:r>
            <a:endParaRPr lang="en-US" dirty="0"/>
          </a:p>
        </p:txBody>
      </p:sp>
      <p:pic>
        <p:nvPicPr>
          <p:cNvPr id="5" name="Picture 4" descr="Screen shot 2013-11-03 at 9.50.1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60" y="0"/>
            <a:ext cx="897107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18063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Practiced &amp; Recorded Reading </a:t>
            </a:r>
            <a:br>
              <a:rPr lang="en-US" dirty="0" smtClean="0"/>
            </a:br>
            <a:r>
              <a:rPr lang="en-US" dirty="0" smtClean="0"/>
              <a:t>(for An Audience) </a:t>
            </a:r>
            <a:endParaRPr lang="en-US" dirty="0"/>
          </a:p>
        </p:txBody>
      </p:sp>
      <p:pic>
        <p:nvPicPr>
          <p:cNvPr id="5" name="Picture 4" descr="Screen shot 2013-11-03 at 9.54.57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39" y="1569623"/>
            <a:ext cx="6393516" cy="5121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Character Strips &amp; Feeling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6957"/>
            <a:ext cx="8229600" cy="3650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Choose a feeling word and read the sentence with that feeling. </a:t>
            </a:r>
            <a:r>
              <a:rPr lang="en-US" dirty="0"/>
              <a:t>T</a:t>
            </a:r>
            <a:r>
              <a:rPr lang="en-US" dirty="0" smtClean="0"/>
              <a:t>alk about ways each is similar or different. </a:t>
            </a:r>
          </a:p>
          <a:p>
            <a:r>
              <a:rPr lang="en-US" dirty="0" smtClean="0"/>
              <a:t>Surprised</a:t>
            </a:r>
          </a:p>
          <a:p>
            <a:r>
              <a:rPr lang="en-US" dirty="0" smtClean="0"/>
              <a:t>Angry</a:t>
            </a:r>
          </a:p>
          <a:p>
            <a:r>
              <a:rPr lang="en-US" dirty="0" smtClean="0"/>
              <a:t>Pleased</a:t>
            </a:r>
          </a:p>
          <a:p>
            <a:r>
              <a:rPr lang="en-US" dirty="0" smtClean="0"/>
              <a:t>Disappointed</a:t>
            </a:r>
          </a:p>
          <a:p>
            <a:r>
              <a:rPr lang="en-US" dirty="0" smtClean="0"/>
              <a:t>Excited</a:t>
            </a:r>
          </a:p>
          <a:p>
            <a:r>
              <a:rPr lang="en-US" dirty="0" smtClean="0"/>
              <a:t>Hopeful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006" y="1051560"/>
            <a:ext cx="8658317" cy="461665"/>
          </a:xfrm>
          <a:prstGeom prst="rect">
            <a:avLst/>
          </a:prstGeom>
          <a:solidFill>
            <a:srgbClr val="FFFF00"/>
          </a:solidFill>
          <a:ln w="190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Hollis (to Josie): “I thought maybe I’d stay for awhile.”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4860" y="5544299"/>
            <a:ext cx="7863601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Turn and Talk:  </a:t>
            </a:r>
            <a:r>
              <a:rPr lang="en-US" sz="2400" dirty="0" smtClean="0"/>
              <a:t>Ideas for guided reading groups </a:t>
            </a:r>
            <a:br>
              <a:rPr lang="en-US" sz="2400" dirty="0" smtClean="0"/>
            </a:br>
            <a:r>
              <a:rPr lang="en-US" sz="2400" dirty="0" smtClean="0"/>
              <a:t>and fluency station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51126"/>
            <a:ext cx="8183880" cy="61262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Cooperative Repeated Reading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8" y="1067130"/>
            <a:ext cx="8686800" cy="5149000"/>
          </a:xfrm>
          <a:ln w="12700" cmpd="sng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Reader _________   Rater _________ Date ___</a:t>
            </a:r>
          </a:p>
          <a:p>
            <a:pPr>
              <a:buNone/>
            </a:pPr>
            <a:r>
              <a:rPr lang="en-US" sz="2800" dirty="0" smtClean="0"/>
              <a:t>How did your partner read? Rate him or her in each of the following areas for the first and last reading. </a:t>
            </a:r>
            <a:br>
              <a:rPr lang="en-US" sz="2800" dirty="0" smtClean="0"/>
            </a:br>
            <a:endParaRPr lang="en-US" sz="2800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2800" dirty="0" smtClean="0"/>
              <a:t>                  Fair           Good          Outstanding         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Decoding          1………..2………….3…………4…………….5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Pacing              </a:t>
            </a:r>
            <a:r>
              <a:rPr lang="en-US" sz="2800" dirty="0" smtClean="0"/>
              <a:t>1………..2………….3…………4…………….5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Expression        </a:t>
            </a:r>
            <a:r>
              <a:rPr lang="en-US" sz="2800" dirty="0" smtClean="0"/>
              <a:t>1………..2………….3…………4…………….5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461120" y="5544299"/>
            <a:ext cx="598643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Try It Out with your selected text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Mount Everest</a:t>
            </a:r>
            <a:br>
              <a:rPr lang="en-US" dirty="0" smtClean="0"/>
            </a:br>
            <a:r>
              <a:rPr lang="en-US" dirty="0" smtClean="0"/>
              <a:t>(End of Grade 5)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742"/>
            <a:ext cx="8229600" cy="1143000"/>
          </a:xfrm>
        </p:spPr>
        <p:txBody>
          <a:bodyPr/>
          <a:lstStyle/>
          <a:p>
            <a:r>
              <a:rPr lang="en-US" dirty="0" smtClean="0"/>
              <a:t>Reader’s Theatre </a:t>
            </a:r>
            <a:endParaRPr lang="en-US" dirty="0"/>
          </a:p>
        </p:txBody>
      </p:sp>
      <p:pic>
        <p:nvPicPr>
          <p:cNvPr id="4" name="Picture 3" descr="Screen shot 2013-11-03 at 10.12.30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10" y="1175065"/>
            <a:ext cx="7891739" cy="5192671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03 at 10.16.0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65615" cy="68580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3555014" y="0"/>
            <a:ext cx="5421201" cy="6858000"/>
            <a:chOff x="3555014" y="0"/>
            <a:chExt cx="5421201" cy="6858000"/>
          </a:xfrm>
        </p:grpSpPr>
        <p:grpSp>
          <p:nvGrpSpPr>
            <p:cNvPr id="7" name="Group 6"/>
            <p:cNvGrpSpPr/>
            <p:nvPr/>
          </p:nvGrpSpPr>
          <p:grpSpPr>
            <a:xfrm>
              <a:off x="3555014" y="0"/>
              <a:ext cx="5421201" cy="6858000"/>
              <a:chOff x="3555014" y="0"/>
              <a:chExt cx="5421201" cy="6858000"/>
            </a:xfrm>
          </p:grpSpPr>
          <p:pic>
            <p:nvPicPr>
              <p:cNvPr id="5" name="Picture 4" descr="Screen shot 2013-11-03 at 10.17.09 AM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55014" y="0"/>
                <a:ext cx="5421201" cy="6858000"/>
              </a:xfrm>
              <a:prstGeom prst="rect">
                <a:avLst/>
              </a:prstGeom>
              <a:ln w="28575" cmpd="sng">
                <a:solidFill>
                  <a:schemeClr val="tx1"/>
                </a:solidFill>
              </a:ln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8066054" y="1070169"/>
                <a:ext cx="634045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WAV</a:t>
                </a:r>
                <a:endParaRPr lang="en-US" dirty="0"/>
              </a:p>
            </p:txBody>
          </p:sp>
        </p:grpSp>
        <p:cxnSp>
          <p:nvCxnSpPr>
            <p:cNvPr id="9" name="Straight Arrow Connector 8"/>
            <p:cNvCxnSpPr/>
            <p:nvPr/>
          </p:nvCxnSpPr>
          <p:spPr>
            <a:xfrm rot="10800000" flipV="1">
              <a:off x="5708312" y="1439501"/>
              <a:ext cx="1612597" cy="105756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85261"/>
            <a:ext cx="8183880" cy="1051560"/>
          </a:xfrm>
        </p:spPr>
        <p:txBody>
          <a:bodyPr/>
          <a:lstStyle/>
          <a:p>
            <a:r>
              <a:rPr lang="en-US" dirty="0" smtClean="0"/>
              <a:t>Reader’s Theatre </a:t>
            </a:r>
            <a:endParaRPr lang="en-US" dirty="0"/>
          </a:p>
        </p:txBody>
      </p:sp>
      <p:pic>
        <p:nvPicPr>
          <p:cNvPr id="4" name="Picture 3" descr="Screen shot 2013-11-03 at 10.10.2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" y="1634026"/>
            <a:ext cx="9144000" cy="358994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608415" y="2482792"/>
            <a:ext cx="1484160" cy="3281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572"/>
            <a:ext cx="8183880" cy="1051560"/>
          </a:xfrm>
        </p:spPr>
        <p:txBody>
          <a:bodyPr/>
          <a:lstStyle/>
          <a:p>
            <a:r>
              <a:rPr lang="en-US" dirty="0" smtClean="0"/>
              <a:t>Reader’s Theater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81912"/>
            <a:ext cx="8183880" cy="4187952"/>
          </a:xfrm>
        </p:spPr>
        <p:txBody>
          <a:bodyPr/>
          <a:lstStyle/>
          <a:p>
            <a:r>
              <a:rPr lang="en-US" b="1" dirty="0" smtClean="0"/>
              <a:t>Groups 1-3: </a:t>
            </a:r>
            <a:r>
              <a:rPr lang="en-US" dirty="0" smtClean="0"/>
              <a:t>Reading Your Scripts and Recording using Audacity</a:t>
            </a:r>
          </a:p>
          <a:p>
            <a:endParaRPr lang="en-US" dirty="0" smtClean="0"/>
          </a:p>
          <a:p>
            <a:r>
              <a:rPr lang="en-US" b="1" dirty="0" smtClean="0"/>
              <a:t>Groups 4-6: </a:t>
            </a:r>
            <a:r>
              <a:rPr lang="en-US" dirty="0" smtClean="0"/>
              <a:t>Creating Scripts from the “best” (most fitting to be acted out) of your favorite selected passages from Hollis Woods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32643"/>
            <a:ext cx="8183880" cy="1051560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81912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Read Hollis Woods </a:t>
            </a:r>
            <a:r>
              <a:rPr lang="en-US" dirty="0" err="1" smtClean="0"/>
              <a:t>p</a:t>
            </a:r>
            <a:r>
              <a:rPr lang="en-US" dirty="0" smtClean="0"/>
              <a:t>. 55-109 and complete summary chart</a:t>
            </a:r>
          </a:p>
          <a:p>
            <a:r>
              <a:rPr lang="en-US" dirty="0" smtClean="0"/>
              <a:t>Book Activity 2</a:t>
            </a:r>
          </a:p>
          <a:p>
            <a:pPr lvl="1"/>
            <a:r>
              <a:rPr lang="en-US" dirty="0" smtClean="0"/>
              <a:t>NOW: Meet in your group to select a role</a:t>
            </a:r>
          </a:p>
          <a:p>
            <a:pPr lvl="1"/>
            <a:r>
              <a:rPr lang="en-US" dirty="0" smtClean="0"/>
              <a:t>THEN: Complete Literature Circles Role Sheet for your selected group role; bring to class on Thursday for your literature circle</a:t>
            </a:r>
          </a:p>
          <a:p>
            <a:r>
              <a:rPr lang="en-US" dirty="0" smtClean="0"/>
              <a:t>Extra Fluency Resources (optional) on the wikispace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8256"/>
            <a:ext cx="8183880" cy="1051560"/>
          </a:xfrm>
        </p:spPr>
        <p:txBody>
          <a:bodyPr/>
          <a:lstStyle/>
          <a:p>
            <a:r>
              <a:rPr lang="en-US" dirty="0" smtClean="0"/>
              <a:t>Review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81912"/>
            <a:ext cx="8183880" cy="4187952"/>
          </a:xfrm>
        </p:spPr>
        <p:txBody>
          <a:bodyPr/>
          <a:lstStyle/>
          <a:p>
            <a:r>
              <a:rPr lang="en-US" dirty="0" smtClean="0"/>
              <a:t>Mental Representation: What does it look like? (a network of nodes and connectors organized to match the logical structure of the text and the key ideas)  </a:t>
            </a:r>
          </a:p>
          <a:p>
            <a:r>
              <a:rPr lang="en-US" dirty="0" smtClean="0"/>
              <a:t>Right there questions (literal) should not require readers to make ANY inferences (even referential ones – e.g., “THEY are taking over and threatening nature’s food web”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85143"/>
            <a:ext cx="8183880" cy="1051560"/>
          </a:xfrm>
        </p:spPr>
        <p:txBody>
          <a:bodyPr/>
          <a:lstStyle/>
          <a:p>
            <a:r>
              <a:rPr lang="en-US" dirty="0" smtClean="0"/>
              <a:t>DIBELS, Grade 5 Materials</a:t>
            </a:r>
            <a:endParaRPr lang="en-US" dirty="0"/>
          </a:p>
        </p:txBody>
      </p:sp>
      <p:pic>
        <p:nvPicPr>
          <p:cNvPr id="4" name="Picture 3" descr="Screen shot 2013-11-03 at 12.38.1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23" y="0"/>
            <a:ext cx="5589215" cy="685800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5" name="Picture 4" descr="Screen shot 2013-11-03 at 12.39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338" y="485143"/>
            <a:ext cx="6553200" cy="568960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03 at 12.41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9364"/>
            <a:ext cx="9144000" cy="6379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10331" y="239364"/>
            <a:ext cx="1233669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GRADE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0" y="280294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DORF Retell</a:t>
            </a:r>
            <a:br>
              <a:rPr lang="en-US" dirty="0" smtClean="0"/>
            </a:br>
            <a:r>
              <a:rPr lang="en-US" dirty="0" smtClean="0"/>
              <a:t>should include</a:t>
            </a:r>
            <a:br>
              <a:rPr lang="en-US" dirty="0" smtClean="0"/>
            </a:br>
            <a:r>
              <a:rPr lang="en-US" dirty="0" smtClean="0"/>
              <a:t>at least 25% of </a:t>
            </a:r>
            <a:br>
              <a:rPr lang="en-US" dirty="0" smtClean="0"/>
            </a:br>
            <a:r>
              <a:rPr lang="en-US" dirty="0" smtClean="0"/>
              <a:t>the words – </a:t>
            </a:r>
            <a:br>
              <a:rPr lang="en-US" dirty="0" smtClean="0"/>
            </a:br>
            <a:r>
              <a:rPr lang="en-US" dirty="0" smtClean="0"/>
              <a:t>1 point yes; </a:t>
            </a:r>
            <a:br>
              <a:rPr lang="en-US" dirty="0" smtClean="0"/>
            </a:br>
            <a:r>
              <a:rPr lang="en-US" dirty="0" smtClean="0"/>
              <a:t>1 point off if NOT</a:t>
            </a:r>
            <a:br>
              <a:rPr lang="en-US" dirty="0" smtClean="0"/>
            </a:br>
            <a:r>
              <a:rPr lang="en-US" dirty="0" smtClean="0"/>
              <a:t>in the text </a:t>
            </a:r>
            <a:endParaRPr lang="en-US" dirty="0"/>
          </a:p>
        </p:txBody>
      </p:sp>
      <p:pic>
        <p:nvPicPr>
          <p:cNvPr id="4" name="Picture 3" descr="Screen shot 2013-11-03 at 12.50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27" y="0"/>
            <a:ext cx="4305300" cy="6667500"/>
          </a:xfrm>
          <a:prstGeom prst="rect">
            <a:avLst/>
          </a:prstGeom>
        </p:spPr>
      </p:pic>
      <p:pic>
        <p:nvPicPr>
          <p:cNvPr id="5" name="Picture 4" descr="Screen shot 2013-11-03 at 12.51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988" y="3945893"/>
            <a:ext cx="3873500" cy="187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DORF Sample</a:t>
            </a:r>
            <a:endParaRPr lang="en-US" dirty="0"/>
          </a:p>
        </p:txBody>
      </p:sp>
      <p:pic>
        <p:nvPicPr>
          <p:cNvPr id="4" name="Picture 3" descr="Screen shot 2013-11-03 at 9.04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3" y="247650"/>
            <a:ext cx="7620000" cy="63627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5" name="Picture 4" descr="Screen shot 2013-11-03 at 9.04.5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600" y="2936723"/>
            <a:ext cx="7442200" cy="3403600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071462" y="301307"/>
            <a:ext cx="1233669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GRADE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3915"/>
            <a:ext cx="8183880" cy="1051560"/>
          </a:xfrm>
        </p:spPr>
        <p:txBody>
          <a:bodyPr/>
          <a:lstStyle/>
          <a:p>
            <a:r>
              <a:rPr lang="en-US" dirty="0" smtClean="0"/>
              <a:t>Three Components of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573" y="1465358"/>
            <a:ext cx="8462035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Accuracy </a:t>
            </a:r>
            <a:r>
              <a:rPr lang="en-US" dirty="0" smtClean="0"/>
              <a:t>in word recognition (word decoding)</a:t>
            </a:r>
          </a:p>
          <a:p>
            <a:pPr lvl="1"/>
            <a:r>
              <a:rPr lang="en-US" dirty="0" smtClean="0"/>
              <a:t>Measure: 95% is considered adequate for instructional level reading</a:t>
            </a:r>
          </a:p>
          <a:p>
            <a:r>
              <a:rPr lang="en-US" sz="2800" b="1" dirty="0" smtClean="0"/>
              <a:t>Automaticity in word recognition </a:t>
            </a:r>
            <a:r>
              <a:rPr lang="en-US" sz="2800" dirty="0" smtClean="0"/>
              <a:t>(effortless and automatic to free up brain power for comprehension) </a:t>
            </a:r>
          </a:p>
          <a:p>
            <a:pPr lvl="1"/>
            <a:r>
              <a:rPr lang="en-US" sz="2400" dirty="0" smtClean="0"/>
              <a:t>Measure: Words Per Minute (WPM) which has grade level norms </a:t>
            </a:r>
          </a:p>
          <a:p>
            <a:r>
              <a:rPr lang="en-US" sz="2800" b="1" dirty="0" smtClean="0"/>
              <a:t>Prosody/Expression</a:t>
            </a:r>
            <a:r>
              <a:rPr lang="en-US" sz="2800" dirty="0" smtClean="0"/>
              <a:t>: use new-found cognitive energy to engage in interpretive and meaningful reading </a:t>
            </a:r>
          </a:p>
          <a:p>
            <a:pPr lvl="1"/>
            <a:r>
              <a:rPr lang="en-US" sz="2400" dirty="0" smtClean="0"/>
              <a:t>Measure: Qualitative rubric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99295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Measuring and Determining Accuracy </a:t>
            </a:r>
            <a:endParaRPr lang="en-US" dirty="0"/>
          </a:p>
        </p:txBody>
      </p:sp>
      <p:pic>
        <p:nvPicPr>
          <p:cNvPr id="4" name="Picture 3" descr="Screen shot 2013-11-03 at 9.26.0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0290"/>
            <a:ext cx="9144000" cy="1881519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23271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Automaticity – Grade Level Norms</a:t>
            </a:r>
            <a:br>
              <a:rPr lang="en-US" dirty="0" smtClean="0"/>
            </a:br>
            <a:r>
              <a:rPr lang="en-US" sz="3111" dirty="0" smtClean="0"/>
              <a:t>(Hasbrouck &amp; Tindal, 2006)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83218" y="1417638"/>
          <a:ext cx="4366858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6910"/>
                <a:gridCol w="1639974"/>
                <a:gridCol w="163997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Oral WPM 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Silent</a:t>
                      </a:r>
                      <a:r>
                        <a:rPr lang="en-US" baseline="0" dirty="0" smtClean="0"/>
                        <a:t> WPM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Goal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Aspect.thmx</Template>
  <TotalTime>242</TotalTime>
  <Words>670</Words>
  <Application>Microsoft Macintosh PowerPoint</Application>
  <PresentationFormat>On-screen Show (4:3)</PresentationFormat>
  <Paragraphs>103</Paragraphs>
  <Slides>25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Aspect</vt:lpstr>
      <vt:lpstr>Building Comprehension with Fluency</vt:lpstr>
      <vt:lpstr>Mount Everest (End of Grade 5)  </vt:lpstr>
      <vt:lpstr>DIBELS, Grade 5 Materials</vt:lpstr>
      <vt:lpstr>Slide 4</vt:lpstr>
      <vt:lpstr>DORF Retell should include at least 25% of  the words –  1 point yes;  1 point off if NOT in the text </vt:lpstr>
      <vt:lpstr>DORF Sample</vt:lpstr>
      <vt:lpstr>Three Components of Fluency</vt:lpstr>
      <vt:lpstr>Measuring and Determining Accuracy </vt:lpstr>
      <vt:lpstr>Automaticity – Grade Level Norms (Hasbrouck &amp; Tindal, 2006)</vt:lpstr>
      <vt:lpstr>Slide 10</vt:lpstr>
      <vt:lpstr>Slide 11</vt:lpstr>
      <vt:lpstr>Slide 12</vt:lpstr>
      <vt:lpstr>Slide 13</vt:lpstr>
      <vt:lpstr>Ways To Build Fluency &amp; Comprehension  (Fluency Station Activities)</vt:lpstr>
      <vt:lpstr>Choral Reading  (Review, discuss purpose and tone, then read together)</vt:lpstr>
      <vt:lpstr>Choral Reading  (Review, discuss purpose and tone, then read together)</vt:lpstr>
      <vt:lpstr>Practiced &amp; Recorded Reading  (for An Audience) </vt:lpstr>
      <vt:lpstr>Character Strips &amp; Feeling Cards</vt:lpstr>
      <vt:lpstr>Cooperative Repeated Reading</vt:lpstr>
      <vt:lpstr>Reader’s Theatre </vt:lpstr>
      <vt:lpstr>Slide 21</vt:lpstr>
      <vt:lpstr>Reader’s Theatre </vt:lpstr>
      <vt:lpstr>Reader’s Theater</vt:lpstr>
      <vt:lpstr>Homework</vt:lpstr>
      <vt:lpstr>Review Quiz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Comprehension with Fluency</dc:title>
  <dc:creator>Julie Coiro</dc:creator>
  <cp:lastModifiedBy>Julie Coiro</cp:lastModifiedBy>
  <cp:revision>48</cp:revision>
  <dcterms:created xsi:type="dcterms:W3CDTF">2013-11-03T14:00:58Z</dcterms:created>
  <dcterms:modified xsi:type="dcterms:W3CDTF">2013-11-03T18:03:08Z</dcterms:modified>
</cp:coreProperties>
</file>